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9B6DCDF-89B7-4CB6-9C6E-A375C756DE9A}">
  <a:tblStyle styleId="{79B6DCDF-89B7-4CB6-9C6E-A375C756DE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2" Type="http://schemas.openxmlformats.org/officeDocument/2006/relationships/slide" Target="slides/slide6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53e273e9b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53e273e9b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535e35a49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535e35a49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35e0fe0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35e0fe0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35e35a49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35e35a49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35e35a49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35e35a49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0E5FF"/>
            </a:gs>
            <a:gs pos="50000">
              <a:srgbClr val="FFFAF8"/>
            </a:gs>
            <a:gs pos="100000">
              <a:srgbClr val="FCDECC"/>
            </a:gs>
          </a:gsLst>
          <a:lin ang="5400012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573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9452B"/>
                </a:solidFill>
              </a:rPr>
              <a:t>Transit Phone </a:t>
            </a:r>
            <a:r>
              <a:rPr b="1" lang="en">
                <a:solidFill>
                  <a:srgbClr val="19452B"/>
                </a:solidFill>
              </a:rPr>
              <a:t>Application</a:t>
            </a:r>
            <a:endParaRPr b="1">
              <a:solidFill>
                <a:srgbClr val="19452B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9452B"/>
                </a:solidFill>
              </a:rPr>
              <a:t>User Personas</a:t>
            </a:r>
            <a:endParaRPr b="1">
              <a:solidFill>
                <a:srgbClr val="19452B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034850"/>
            <a:ext cx="8520600" cy="15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50">
                <a:solidFill>
                  <a:srgbClr val="19452B"/>
                </a:solidFill>
              </a:rPr>
              <a:t>Defining Personas to understand their behaviors, frustrations, and goals</a:t>
            </a:r>
            <a:endParaRPr sz="2350">
              <a:solidFill>
                <a:srgbClr val="19452B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50">
              <a:solidFill>
                <a:srgbClr val="19452B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50">
                <a:solidFill>
                  <a:srgbClr val="F8A800"/>
                </a:solidFill>
              </a:rPr>
              <a:t>Product Improvement Case Study</a:t>
            </a:r>
            <a:endParaRPr b="1" sz="2650">
              <a:solidFill>
                <a:srgbClr val="F8A800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6457200" y="4356050"/>
            <a:ext cx="23751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9452B"/>
                </a:solidFill>
              </a:rPr>
              <a:t>Praneeth Koduru</a:t>
            </a:r>
            <a:endParaRPr sz="1800">
              <a:solidFill>
                <a:srgbClr val="19452B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0E5FF"/>
            </a:gs>
            <a:gs pos="50000">
              <a:srgbClr val="FFFAF8"/>
            </a:gs>
            <a:gs pos="100000">
              <a:srgbClr val="FCDECC"/>
            </a:gs>
          </a:gsLst>
          <a:lin ang="5400012" scaled="0"/>
        </a:gra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-4625"/>
            <a:ext cx="85206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19452B"/>
                </a:solidFill>
              </a:rPr>
              <a:t>Why Define Personas?</a:t>
            </a:r>
            <a:endParaRPr b="1" sz="4000">
              <a:solidFill>
                <a:srgbClr val="19452B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311700" y="941575"/>
            <a:ext cx="8520600" cy="35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9452B"/>
              </a:buClr>
              <a:buSzPts val="1800"/>
              <a:buChar char="●"/>
            </a:pPr>
            <a:r>
              <a:rPr lang="en" sz="1800">
                <a:solidFill>
                  <a:srgbClr val="19452B"/>
                </a:solidFill>
              </a:rPr>
              <a:t>Personas help us understand real users’ goals, behaviors, and pain points, so we can design features that solve actual problems instead of making assumptions.</a:t>
            </a:r>
            <a:endParaRPr sz="1800">
              <a:solidFill>
                <a:srgbClr val="19452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9452B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9452B"/>
              </a:buClr>
              <a:buSzPts val="1800"/>
              <a:buChar char="●"/>
            </a:pPr>
            <a:r>
              <a:rPr lang="en" sz="1800">
                <a:solidFill>
                  <a:srgbClr val="19452B"/>
                </a:solidFill>
              </a:rPr>
              <a:t>They guide product decisions by keeping the user at the center, helping prioritize features and UX improvements that align with user needs.</a:t>
            </a:r>
            <a:endParaRPr sz="1800">
              <a:solidFill>
                <a:srgbClr val="19452B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0E5FF"/>
            </a:gs>
            <a:gs pos="50000">
              <a:srgbClr val="FFFAF8"/>
            </a:gs>
            <a:gs pos="100000">
              <a:srgbClr val="FCDECC"/>
            </a:gs>
          </a:gsLst>
          <a:lin ang="5400012" scaled="0"/>
        </a:gra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-4625"/>
            <a:ext cx="85206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19452B"/>
                </a:solidFill>
              </a:rPr>
              <a:t>Personas</a:t>
            </a:r>
            <a:endParaRPr b="1" sz="4000">
              <a:solidFill>
                <a:srgbClr val="19452B"/>
              </a:solidFill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1313625" y="648325"/>
            <a:ext cx="6522600" cy="5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9452B"/>
                </a:solidFill>
              </a:rPr>
              <a:t>We created two persons based on Survey.</a:t>
            </a:r>
            <a:endParaRPr sz="1800">
              <a:solidFill>
                <a:srgbClr val="19452B"/>
              </a:solidFill>
            </a:endParaRPr>
          </a:p>
        </p:txBody>
      </p:sp>
      <p:pic>
        <p:nvPicPr>
          <p:cNvPr id="69" name="Google Shape;69;p15" title="Ramesh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9225" y="1141225"/>
            <a:ext cx="2261783" cy="339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 title="Priya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1933" y="1141225"/>
            <a:ext cx="2261783" cy="33926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873350" y="4579475"/>
            <a:ext cx="3273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Ramesh – The Daily Commuter</a:t>
            </a:r>
            <a:endParaRPr b="1" sz="1500">
              <a:solidFill>
                <a:schemeClr val="dk2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4986025" y="4579475"/>
            <a:ext cx="32736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Priya – The Occasional User</a:t>
            </a:r>
            <a:endParaRPr b="1"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0E5FF"/>
            </a:gs>
            <a:gs pos="50000">
              <a:srgbClr val="FFFAF8"/>
            </a:gs>
            <a:gs pos="100000">
              <a:srgbClr val="FCDECC"/>
            </a:gs>
          </a:gsLst>
          <a:lin ang="5400012" scaled="0"/>
        </a:gra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437075" y="-157025"/>
            <a:ext cx="83952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19452B"/>
                </a:solidFill>
              </a:rPr>
              <a:t>Ramesh</a:t>
            </a:r>
            <a:endParaRPr b="1" sz="3000">
              <a:solidFill>
                <a:srgbClr val="19452B"/>
              </a:solidFill>
            </a:endParaRPr>
          </a:p>
        </p:txBody>
      </p:sp>
      <p:graphicFrame>
        <p:nvGraphicFramePr>
          <p:cNvPr id="78" name="Google Shape;78;p16"/>
          <p:cNvGraphicFramePr/>
          <p:nvPr/>
        </p:nvGraphicFramePr>
        <p:xfrm>
          <a:off x="437075" y="507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{79B6DCDF-89B7-4CB6-9C6E-A375C756DE9A}</a:tableStyleId>
              </a:tblPr>
              <a:tblGrid>
                <a:gridCol w="3856250"/>
                <a:gridCol w="45389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19452B"/>
                          </a:solidFill>
                        </a:rPr>
                        <a:t>Attribute</a:t>
                      </a:r>
                      <a:endParaRPr b="1"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19452B"/>
                          </a:solidFill>
                        </a:rPr>
                        <a:t>Description</a:t>
                      </a:r>
                      <a:endParaRPr b="1"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Name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Ramesh Kumar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Age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27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Occupation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Graduate Student / Part-time Worker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Goals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Catch buses on time, plan commutes efficiently, avoid long wait times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Frustrations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- No proper live tracking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- Incorrect wait times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- Arrival estimates are unreliable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App Usage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	Every Day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Needs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- Real-time bus tracking that actually works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- Clearer schedule info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36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Quote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“I depend on the app every day, but I can't trust the arrival times.”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0E5FF"/>
            </a:gs>
            <a:gs pos="50000">
              <a:srgbClr val="FFFAF8"/>
            </a:gs>
            <a:gs pos="100000">
              <a:srgbClr val="FCDECC"/>
            </a:gs>
          </a:gsLst>
          <a:lin ang="5400012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-233225"/>
            <a:ext cx="85206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19452B"/>
                </a:solidFill>
              </a:rPr>
              <a:t>Priya</a:t>
            </a:r>
            <a:endParaRPr b="1" sz="3000">
              <a:solidFill>
                <a:srgbClr val="19452B"/>
              </a:solidFill>
            </a:endParaRPr>
          </a:p>
        </p:txBody>
      </p:sp>
      <p:graphicFrame>
        <p:nvGraphicFramePr>
          <p:cNvPr id="84" name="Google Shape;84;p17"/>
          <p:cNvGraphicFramePr/>
          <p:nvPr/>
        </p:nvGraphicFramePr>
        <p:xfrm>
          <a:off x="437075" y="507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{79B6DCDF-89B7-4CB6-9C6E-A375C756DE9A}</a:tableStyleId>
              </a:tblPr>
              <a:tblGrid>
                <a:gridCol w="3856250"/>
                <a:gridCol w="45389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19452B"/>
                          </a:solidFill>
                        </a:rPr>
                        <a:t>Attribute</a:t>
                      </a:r>
                      <a:endParaRPr b="1"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19452B"/>
                          </a:solidFill>
                        </a:rPr>
                        <a:t>Description</a:t>
                      </a:r>
                      <a:endParaRPr b="1"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Name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Priya Singh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Age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24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Occupation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Graduate Student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Goals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Find routes when needed, understand the interface quickly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Frustrations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- UI is confusing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- App pins wrong location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- Doesn't know all features (like trains)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App Usage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	F</a:t>
                      </a:r>
                      <a:r>
                        <a:rPr lang="en">
                          <a:solidFill>
                            <a:srgbClr val="19452B"/>
                          </a:solidFill>
                        </a:rPr>
                        <a:t>ew times a week / rarely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Needs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- Simpler interface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- Clear onboarding or help screen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536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Quote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9452B"/>
                          </a:solidFill>
                        </a:rPr>
                        <a:t>“I only use it occasionally, and it’s always confusing to figure out.”</a:t>
                      </a:r>
                      <a:endParaRPr>
                        <a:solidFill>
                          <a:srgbClr val="19452B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0E5FF"/>
            </a:gs>
            <a:gs pos="50000">
              <a:srgbClr val="FFFAF8"/>
            </a:gs>
            <a:gs pos="100000">
              <a:srgbClr val="FCDECC"/>
            </a:gs>
          </a:gsLst>
          <a:lin ang="5400012" scaled="0"/>
        </a:gra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-4625"/>
            <a:ext cx="85206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19452B"/>
                </a:solidFill>
              </a:rPr>
              <a:t>How did the Persona Help?</a:t>
            </a:r>
            <a:endParaRPr b="1" sz="4000">
              <a:solidFill>
                <a:srgbClr val="19452B"/>
              </a:solidFill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311700" y="941575"/>
            <a:ext cx="8520600" cy="4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9452B"/>
              </a:buClr>
              <a:buSzPts val="1800"/>
              <a:buChar char="●"/>
            </a:pPr>
            <a:r>
              <a:rPr lang="en" sz="1800">
                <a:solidFill>
                  <a:srgbClr val="19452B"/>
                </a:solidFill>
              </a:rPr>
              <a:t>We identified two core user types:</a:t>
            </a:r>
            <a:endParaRPr sz="1800">
              <a:solidFill>
                <a:srgbClr val="19452B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9452B"/>
              </a:buClr>
              <a:buSzPts val="1800"/>
              <a:buChar char="○"/>
            </a:pPr>
            <a:r>
              <a:rPr lang="en" sz="1800">
                <a:solidFill>
                  <a:srgbClr val="19452B"/>
                </a:solidFill>
              </a:rPr>
              <a:t>Persona 1: Daily student commuter</a:t>
            </a:r>
            <a:endParaRPr sz="1800">
              <a:solidFill>
                <a:srgbClr val="19452B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9452B"/>
              </a:buClr>
              <a:buSzPts val="1800"/>
              <a:buChar char="○"/>
            </a:pPr>
            <a:r>
              <a:rPr lang="en" sz="1800">
                <a:solidFill>
                  <a:srgbClr val="19452B"/>
                </a:solidFill>
              </a:rPr>
              <a:t>Persona 2: Occasional rider seeking reliability</a:t>
            </a:r>
            <a:endParaRPr sz="1800">
              <a:solidFill>
                <a:srgbClr val="19452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9452B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9452B"/>
              </a:buClr>
              <a:buSzPts val="1800"/>
              <a:buChar char="●"/>
            </a:pPr>
            <a:r>
              <a:rPr lang="en" sz="1800">
                <a:solidFill>
                  <a:srgbClr val="19452B"/>
                </a:solidFill>
              </a:rPr>
              <a:t>We prioritized Persona 1 first because:</a:t>
            </a:r>
            <a:endParaRPr sz="1800">
              <a:solidFill>
                <a:srgbClr val="19452B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9452B"/>
              </a:buClr>
              <a:buSzPts val="1800"/>
              <a:buChar char="○"/>
            </a:pPr>
            <a:r>
              <a:rPr lang="en" sz="1800">
                <a:solidFill>
                  <a:srgbClr val="19452B"/>
                </a:solidFill>
              </a:rPr>
              <a:t>They experience the most friction (e.g., inaccurate tracking, confusing UI)</a:t>
            </a:r>
            <a:endParaRPr sz="1800">
              <a:solidFill>
                <a:srgbClr val="19452B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9452B"/>
              </a:buClr>
              <a:buSzPts val="1800"/>
              <a:buChar char="○"/>
            </a:pPr>
            <a:r>
              <a:rPr lang="en" sz="1800">
                <a:solidFill>
                  <a:srgbClr val="19452B"/>
                </a:solidFill>
              </a:rPr>
              <a:t>They use the app daily and depend on its accuracy</a:t>
            </a:r>
            <a:endParaRPr sz="1800">
              <a:solidFill>
                <a:srgbClr val="19452B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9452B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9452B"/>
              </a:buClr>
              <a:buSzPts val="1800"/>
              <a:buChar char="●"/>
            </a:pPr>
            <a:r>
              <a:rPr lang="en" sz="1800">
                <a:solidFill>
                  <a:srgbClr val="19452B"/>
                </a:solidFill>
              </a:rPr>
              <a:t>Persona 2’s needs will influence secondary features:</a:t>
            </a:r>
            <a:endParaRPr sz="1800">
              <a:solidFill>
                <a:srgbClr val="19452B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9452B"/>
              </a:buClr>
              <a:buSzPts val="1800"/>
              <a:buChar char="○"/>
            </a:pPr>
            <a:r>
              <a:rPr lang="en" sz="1800">
                <a:solidFill>
                  <a:srgbClr val="19452B"/>
                </a:solidFill>
              </a:rPr>
              <a:t>Improved onboarding for first-time or infrequent users</a:t>
            </a:r>
            <a:endParaRPr sz="1800">
              <a:solidFill>
                <a:srgbClr val="19452B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19452B"/>
              </a:buClr>
              <a:buSzPts val="1800"/>
              <a:buChar char="○"/>
            </a:pPr>
            <a:r>
              <a:rPr lang="en" sz="1800">
                <a:solidFill>
                  <a:srgbClr val="19452B"/>
                </a:solidFill>
              </a:rPr>
              <a:t>Clearer route information and arrival estimates</a:t>
            </a:r>
            <a:endParaRPr sz="1800">
              <a:solidFill>
                <a:srgbClr val="19452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9452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9452B"/>
                </a:solidFill>
              </a:rPr>
              <a:t>“By designing for both types, we aim to serve our most active users first, while ensuring occasional users feel confident using the app.”</a:t>
            </a:r>
            <a:endParaRPr sz="1800">
              <a:solidFill>
                <a:srgbClr val="19452B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9452B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